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1122363"/>
            <a:ext cx="675109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3602038"/>
            <a:ext cx="67510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2088320"/>
            <a:ext cx="36593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2088320"/>
            <a:ext cx="364916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447330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758881"/>
            <a:ext cx="24415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971800"/>
            <a:ext cx="4451213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627459" y="735241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972093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4195899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298987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772161"/>
            <a:ext cx="247421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4195899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98987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72160"/>
            <a:ext cx="2475252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4195899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298987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772162"/>
            <a:ext cx="2470694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50BC-C012-4F7B-8A93-0030467CB511}" type="datetimeFigureOut">
              <a:rPr lang="en-US" smtClean="0"/>
              <a:pPr/>
              <a:t>8/4/2021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4F78B-E717-4F68-BADF-E3A2BAAB697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7158" y="285728"/>
            <a:ext cx="85011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u="sng" dirty="0" smtClean="0"/>
              <a:t>1.MOLAR INCISOR HYPOMINERALIZATION –REHABILATATION</a:t>
            </a:r>
            <a:endParaRPr lang="en-IN" sz="2000" dirty="0"/>
          </a:p>
        </p:txBody>
      </p:sp>
      <p:sp>
        <p:nvSpPr>
          <p:cNvPr id="7" name="Rectangle 6"/>
          <p:cNvSpPr/>
          <p:nvPr/>
        </p:nvSpPr>
        <p:spPr>
          <a:xfrm>
            <a:off x="3514082" y="785794"/>
            <a:ext cx="2115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PRE OPERATIVE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2969"/>
          <a:stretch>
            <a:fillRect/>
          </a:stretch>
        </p:blipFill>
        <p:spPr bwMode="auto">
          <a:xfrm rot="5400000">
            <a:off x="1319006" y="1538461"/>
            <a:ext cx="236258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b="13961"/>
          <a:stretch>
            <a:fillRect/>
          </a:stretch>
        </p:blipFill>
        <p:spPr bwMode="auto">
          <a:xfrm>
            <a:off x="4786314" y="1714488"/>
            <a:ext cx="3267075" cy="229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142976" y="5143512"/>
            <a:ext cx="2716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Extra oral photograph 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4804189" y="5131370"/>
            <a:ext cx="3768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Hypomineralized</a:t>
            </a:r>
            <a:r>
              <a:rPr lang="en-IN" b="1" dirty="0" smtClean="0"/>
              <a:t> teeth </a:t>
            </a:r>
            <a:r>
              <a:rPr lang="en-IN" b="1" dirty="0" err="1" smtClean="0"/>
              <a:t>irt</a:t>
            </a:r>
            <a:r>
              <a:rPr lang="en-IN" b="1" dirty="0" smtClean="0"/>
              <a:t> 11,21</a:t>
            </a:r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1907704" y="2564904"/>
            <a:ext cx="504056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2699792" y="2564904"/>
            <a:ext cx="432048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22837"/>
          <a:stretch>
            <a:fillRect/>
          </a:stretch>
        </p:blipFill>
        <p:spPr bwMode="auto">
          <a:xfrm>
            <a:off x="785786" y="500042"/>
            <a:ext cx="2562078" cy="184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400" r="6402" b="10402"/>
          <a:stretch>
            <a:fillRect/>
          </a:stretch>
        </p:blipFill>
        <p:spPr bwMode="auto">
          <a:xfrm>
            <a:off x="5220072" y="548680"/>
            <a:ext cx="289927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85984" y="2643182"/>
            <a:ext cx="4438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Hypomineralized</a:t>
            </a:r>
            <a:r>
              <a:rPr lang="en-IN" b="1" dirty="0" smtClean="0"/>
              <a:t> teeth </a:t>
            </a:r>
            <a:r>
              <a:rPr lang="en-IN" b="1" dirty="0" err="1" smtClean="0"/>
              <a:t>irt</a:t>
            </a:r>
            <a:r>
              <a:rPr lang="en-IN" b="1" dirty="0" smtClean="0"/>
              <a:t> 16,26,36,46</a:t>
            </a:r>
            <a:endParaRPr lang="en-IN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500438"/>
            <a:ext cx="307183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500438"/>
            <a:ext cx="300039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283909" y="5774312"/>
            <a:ext cx="2073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Pre operative 36 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5687417" y="5774312"/>
            <a:ext cx="2099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post operative 36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11613"/>
          <a:stretch>
            <a:fillRect/>
          </a:stretch>
        </p:blipFill>
        <p:spPr bwMode="auto">
          <a:xfrm>
            <a:off x="857224" y="500042"/>
            <a:ext cx="2935245" cy="170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1559" r="13109"/>
          <a:stretch>
            <a:fillRect/>
          </a:stretch>
        </p:blipFill>
        <p:spPr bwMode="auto">
          <a:xfrm>
            <a:off x="5364088" y="468692"/>
            <a:ext cx="2520280" cy="180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b="10862"/>
          <a:stretch>
            <a:fillRect/>
          </a:stretch>
        </p:blipFill>
        <p:spPr bwMode="auto">
          <a:xfrm>
            <a:off x="2906094" y="3500438"/>
            <a:ext cx="3237542" cy="216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000100" y="2571744"/>
            <a:ext cx="7072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 smtClean="0"/>
              <a:t>Post </a:t>
            </a:r>
            <a:r>
              <a:rPr lang="en-IN" b="1" dirty="0" err="1" smtClean="0"/>
              <a:t>opearative</a:t>
            </a:r>
            <a:r>
              <a:rPr lang="en-IN" b="1" dirty="0" smtClean="0"/>
              <a:t> photograph showing SS crowns </a:t>
            </a:r>
            <a:r>
              <a:rPr lang="en-IN" b="1" dirty="0" err="1" smtClean="0"/>
              <a:t>irt</a:t>
            </a:r>
            <a:r>
              <a:rPr lang="en-IN" b="1" dirty="0" smtClean="0"/>
              <a:t> 26,36,46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109038" y="2928934"/>
            <a:ext cx="2605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 smtClean="0"/>
              <a:t>GIC restoration </a:t>
            </a:r>
            <a:r>
              <a:rPr lang="en-IN" b="1" dirty="0" err="1" smtClean="0"/>
              <a:t>irt</a:t>
            </a:r>
            <a:r>
              <a:rPr lang="en-IN" b="1" dirty="0" smtClean="0"/>
              <a:t> 16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2801608" y="6143644"/>
            <a:ext cx="3699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Composite restoration </a:t>
            </a:r>
            <a:r>
              <a:rPr lang="en-IN" b="1" dirty="0" err="1" smtClean="0"/>
              <a:t>irt</a:t>
            </a:r>
            <a:r>
              <a:rPr lang="en-IN" b="1" dirty="0" smtClean="0"/>
              <a:t> 11,21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1736" y="214290"/>
            <a:ext cx="3392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FOLLWUP AFTER 1 MONTH</a:t>
            </a:r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b="11905"/>
          <a:stretch>
            <a:fillRect/>
          </a:stretch>
        </p:blipFill>
        <p:spPr bwMode="auto">
          <a:xfrm>
            <a:off x="714348" y="857232"/>
            <a:ext cx="3084513" cy="213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11178" r="11914" b="11905"/>
          <a:stretch>
            <a:fillRect/>
          </a:stretch>
        </p:blipFill>
        <p:spPr bwMode="auto">
          <a:xfrm>
            <a:off x="5580112" y="857232"/>
            <a:ext cx="2664296" cy="213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 b="11130"/>
          <a:stretch>
            <a:fillRect/>
          </a:stretch>
        </p:blipFill>
        <p:spPr bwMode="auto">
          <a:xfrm>
            <a:off x="3000364" y="3929066"/>
            <a:ext cx="3500462" cy="209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142852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u="sng" dirty="0" smtClean="0"/>
              <a:t>2.REHABILITATION OF A CHILD WITH SELF INFLICTING INJURY</a:t>
            </a:r>
            <a:endParaRPr lang="en-I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714356"/>
            <a:ext cx="335758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b="11951"/>
          <a:stretch>
            <a:fillRect/>
          </a:stretch>
        </p:blipFill>
        <p:spPr bwMode="auto">
          <a:xfrm>
            <a:off x="642910" y="3000372"/>
            <a:ext cx="3041650" cy="215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071810"/>
            <a:ext cx="307183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28596" y="5572140"/>
            <a:ext cx="3756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Composite restoration </a:t>
            </a:r>
            <a:r>
              <a:rPr lang="en-IN" b="1" dirty="0" err="1" smtClean="0"/>
              <a:t>irt</a:t>
            </a:r>
            <a:r>
              <a:rPr lang="en-IN" b="1" dirty="0" smtClean="0"/>
              <a:t> 11,21 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886413" y="5572140"/>
            <a:ext cx="1614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Diode Laser 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71480"/>
            <a:ext cx="3000396" cy="1953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642918"/>
            <a:ext cx="296545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42910" y="2711231"/>
            <a:ext cx="3643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Post operative after excision</a:t>
            </a:r>
          </a:p>
          <a:p>
            <a:pPr algn="ctr"/>
            <a:r>
              <a:rPr lang="en-IN" b="1" dirty="0" smtClean="0"/>
              <a:t> with Laser 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385068" y="2714620"/>
            <a:ext cx="2758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Follow up after 1 week </a:t>
            </a:r>
            <a:endParaRPr lang="en-IN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 b="10569"/>
          <a:stretch>
            <a:fillRect/>
          </a:stretch>
        </p:blipFill>
        <p:spPr bwMode="auto">
          <a:xfrm>
            <a:off x="714348" y="3786190"/>
            <a:ext cx="3000396" cy="180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 b="13987"/>
          <a:stretch>
            <a:fillRect/>
          </a:stretch>
        </p:blipFill>
        <p:spPr bwMode="auto">
          <a:xfrm>
            <a:off x="5286380" y="3786190"/>
            <a:ext cx="3030546" cy="165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05138" y="5917188"/>
            <a:ext cx="3009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Recurrence of the lesion 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5357071" y="5917188"/>
            <a:ext cx="3001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Treated with diode laser 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14488"/>
            <a:ext cx="328614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b="11269"/>
          <a:stretch>
            <a:fillRect/>
          </a:stretch>
        </p:blipFill>
        <p:spPr bwMode="auto">
          <a:xfrm>
            <a:off x="5214942" y="1714488"/>
            <a:ext cx="3259135" cy="2218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071538" y="4714884"/>
            <a:ext cx="30352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Thermoplastisized</a:t>
            </a:r>
            <a:r>
              <a:rPr lang="en-IN" b="1" dirty="0" smtClean="0"/>
              <a:t> splint</a:t>
            </a:r>
          </a:p>
          <a:p>
            <a:pPr algn="ctr"/>
            <a:r>
              <a:rPr lang="en-IN" b="1" dirty="0" smtClean="0"/>
              <a:t> placement 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429256" y="4714884"/>
            <a:ext cx="2952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Follow up after 4 months</a:t>
            </a:r>
            <a:endParaRPr lang="en-IN" dirty="0"/>
          </a:p>
        </p:txBody>
      </p:sp>
      <p:sp>
        <p:nvSpPr>
          <p:cNvPr id="7" name="Oval 6"/>
          <p:cNvSpPr/>
          <p:nvPr/>
        </p:nvSpPr>
        <p:spPr>
          <a:xfrm>
            <a:off x="3491880" y="4005064"/>
            <a:ext cx="576064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84" y="142852"/>
            <a:ext cx="4673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3.REPLANTATION OF AVULSED TEETH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3571868" y="571480"/>
            <a:ext cx="2115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PRE OPERATIVE</a:t>
            </a:r>
            <a:endParaRPr lang="en-IN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b="12625"/>
          <a:stretch>
            <a:fillRect/>
          </a:stretch>
        </p:blipFill>
        <p:spPr bwMode="auto">
          <a:xfrm>
            <a:off x="642910" y="1071546"/>
            <a:ext cx="3433763" cy="199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14348" y="3429000"/>
            <a:ext cx="3267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Ellis Class V Fracture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  <a:endParaRPr lang="en-IN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 l="10020" r="6713" b="12885"/>
          <a:stretch>
            <a:fillRect/>
          </a:stretch>
        </p:blipFill>
        <p:spPr bwMode="auto">
          <a:xfrm>
            <a:off x="1043608" y="4000504"/>
            <a:ext cx="2736304" cy="180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print"/>
          <a:srcRect r="20824"/>
          <a:stretch>
            <a:fillRect/>
          </a:stretch>
        </p:blipFill>
        <p:spPr bwMode="auto">
          <a:xfrm>
            <a:off x="5357818" y="4000504"/>
            <a:ext cx="2670566" cy="197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214282" y="6215082"/>
            <a:ext cx="446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Avulsed teeth in </a:t>
            </a:r>
            <a:r>
              <a:rPr lang="en-IN" b="1" dirty="0" err="1" smtClean="0"/>
              <a:t>doxycycline</a:t>
            </a:r>
            <a:r>
              <a:rPr lang="en-IN" b="1" dirty="0" smtClean="0"/>
              <a:t> solution 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572132" y="6202940"/>
            <a:ext cx="2504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Extra oral RCT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  <a:endParaRPr lang="en-IN" dirty="0"/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786446" y="1071546"/>
            <a:ext cx="250033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6286512" y="3429000"/>
            <a:ext cx="1423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IOPA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b="12046"/>
          <a:stretch>
            <a:fillRect/>
          </a:stretch>
        </p:blipFill>
        <p:spPr bwMode="auto">
          <a:xfrm>
            <a:off x="642910" y="428604"/>
            <a:ext cx="3462337" cy="213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57166"/>
            <a:ext cx="242889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42910" y="3000372"/>
            <a:ext cx="3482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Replantation</a:t>
            </a:r>
            <a:r>
              <a:rPr lang="en-IN" b="1" dirty="0" smtClean="0"/>
              <a:t> of avulsed teeth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500694" y="3000372"/>
            <a:ext cx="3001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Radiograph on the day of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6143636" y="3214686"/>
            <a:ext cx="1576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replantation</a:t>
            </a:r>
            <a:endParaRPr lang="en-IN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 b="13269"/>
          <a:stretch>
            <a:fillRect/>
          </a:stretch>
        </p:blipFill>
        <p:spPr bwMode="auto">
          <a:xfrm>
            <a:off x="714348" y="3643314"/>
            <a:ext cx="3357586" cy="2017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3643314"/>
            <a:ext cx="3117847" cy="228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571472" y="6143644"/>
            <a:ext cx="367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Composite wire </a:t>
            </a:r>
            <a:r>
              <a:rPr lang="en-IN" b="1" dirty="0" err="1" smtClean="0"/>
              <a:t>splining</a:t>
            </a:r>
            <a:r>
              <a:rPr lang="en-IN" b="1" dirty="0" smtClean="0"/>
              <a:t> </a:t>
            </a:r>
            <a:r>
              <a:rPr lang="en-IN" b="1" dirty="0" err="1" smtClean="0"/>
              <a:t>irt</a:t>
            </a:r>
            <a:r>
              <a:rPr lang="en-IN" b="1" dirty="0" smtClean="0"/>
              <a:t> 11 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5857884" y="6143644"/>
            <a:ext cx="251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After splint removal 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714356"/>
            <a:ext cx="314083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286116" y="214290"/>
            <a:ext cx="2952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Follow up after 6 months</a:t>
            </a:r>
            <a:endParaRPr lang="en-IN" u="sng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86256"/>
            <a:ext cx="335758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4214818"/>
            <a:ext cx="2214578" cy="24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286116" y="3357562"/>
            <a:ext cx="2721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Follow up after 2 years</a:t>
            </a:r>
            <a:endParaRPr lang="en-IN" u="sng" dirty="0"/>
          </a:p>
        </p:txBody>
      </p:sp>
      <p:sp>
        <p:nvSpPr>
          <p:cNvPr id="7" name="Rectangle 6"/>
          <p:cNvSpPr/>
          <p:nvPr/>
        </p:nvSpPr>
        <p:spPr>
          <a:xfrm>
            <a:off x="1643042" y="3714752"/>
            <a:ext cx="1099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Clinical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6215074" y="3643314"/>
            <a:ext cx="1941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Radiographical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0430" y="214290"/>
            <a:ext cx="2399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4</a:t>
            </a:r>
            <a:r>
              <a:rPr lang="en-IN" b="1" u="sng" dirty="0" smtClean="0"/>
              <a:t>.APEXIFICATION </a:t>
            </a:r>
            <a:endParaRPr lang="en-IN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785794"/>
            <a:ext cx="25717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642918"/>
            <a:ext cx="23574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643314"/>
            <a:ext cx="242889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643314"/>
            <a:ext cx="242889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096728" y="3071810"/>
            <a:ext cx="2689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Pre operative IOPA-21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5572132" y="3071810"/>
            <a:ext cx="2578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Working length </a:t>
            </a:r>
            <a:r>
              <a:rPr lang="en-IN" b="1" dirty="0" err="1" smtClean="0"/>
              <a:t>irt</a:t>
            </a:r>
            <a:r>
              <a:rPr lang="en-IN" b="1" dirty="0" smtClean="0"/>
              <a:t> 21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928662" y="6143644"/>
            <a:ext cx="28858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b="1" dirty="0" smtClean="0"/>
              <a:t>Immediately after placing </a:t>
            </a:r>
          </a:p>
          <a:p>
            <a:pPr algn="ctr"/>
            <a:r>
              <a:rPr lang="en-IN" sz="1600" b="1" dirty="0" smtClean="0"/>
              <a:t>calcium hydroxide</a:t>
            </a:r>
            <a:endParaRPr lang="en-IN" sz="1600" dirty="0"/>
          </a:p>
        </p:txBody>
      </p:sp>
      <p:sp>
        <p:nvSpPr>
          <p:cNvPr id="10" name="Rectangle 9"/>
          <p:cNvSpPr/>
          <p:nvPr/>
        </p:nvSpPr>
        <p:spPr>
          <a:xfrm>
            <a:off x="5715008" y="6060064"/>
            <a:ext cx="2316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6 months follow up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214422"/>
            <a:ext cx="2500330" cy="3422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85860"/>
            <a:ext cx="2401895" cy="3245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85786" y="4643446"/>
            <a:ext cx="3039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Osseo </a:t>
            </a:r>
            <a:r>
              <a:rPr lang="en-IN" b="1" dirty="0" err="1" smtClean="0"/>
              <a:t>cementum</a:t>
            </a:r>
            <a:r>
              <a:rPr lang="en-IN" b="1" dirty="0" smtClean="0"/>
              <a:t> barrier</a:t>
            </a:r>
          </a:p>
          <a:p>
            <a:pPr algn="ctr"/>
            <a:r>
              <a:rPr lang="en-IN" b="1" dirty="0" smtClean="0"/>
              <a:t> seen </a:t>
            </a:r>
            <a:r>
              <a:rPr lang="en-IN" b="1" dirty="0" err="1" smtClean="0"/>
              <a:t>irt</a:t>
            </a:r>
            <a:r>
              <a:rPr lang="en-IN" b="1" dirty="0" smtClean="0"/>
              <a:t> 21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240132" y="4559866"/>
            <a:ext cx="26901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Obturation</a:t>
            </a:r>
            <a:r>
              <a:rPr lang="en-IN" b="1" dirty="0" smtClean="0"/>
              <a:t> done after </a:t>
            </a:r>
          </a:p>
          <a:p>
            <a:pPr algn="ctr"/>
            <a:r>
              <a:rPr lang="en-IN" b="1" dirty="0" smtClean="0"/>
              <a:t>12 months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166" y="214290"/>
            <a:ext cx="6286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u="sng" dirty="0"/>
              <a:t>5</a:t>
            </a:r>
            <a:r>
              <a:rPr lang="en-IN" b="1" u="sng" dirty="0" smtClean="0"/>
              <a:t>.FEEDING PLATE FOR CLEFT LIP AND PALATE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2714612" y="571480"/>
            <a:ext cx="4016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PRE OPERATIVE PHOTOGRAPHS</a:t>
            </a:r>
            <a:endParaRPr lang="en-IN" u="sng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r="12152"/>
          <a:stretch>
            <a:fillRect/>
          </a:stretch>
        </p:blipFill>
        <p:spPr bwMode="auto">
          <a:xfrm>
            <a:off x="1000100" y="1000108"/>
            <a:ext cx="2635796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9229" t="10080" r="19248"/>
          <a:stretch>
            <a:fillRect/>
          </a:stretch>
        </p:blipFill>
        <p:spPr bwMode="auto">
          <a:xfrm>
            <a:off x="5352687" y="1196752"/>
            <a:ext cx="2315657" cy="199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286116" y="3571876"/>
            <a:ext cx="2346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LAB PROCEDURES</a:t>
            </a:r>
            <a:endParaRPr lang="en-IN" u="sng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 l="15850" t="3573" r="14552" b="9069"/>
          <a:stretch>
            <a:fillRect/>
          </a:stretch>
        </p:blipFill>
        <p:spPr bwMode="auto">
          <a:xfrm>
            <a:off x="1475656" y="4077072"/>
            <a:ext cx="208823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 l="9985" r="11682" b="10796"/>
          <a:stretch>
            <a:fillRect/>
          </a:stretch>
        </p:blipFill>
        <p:spPr bwMode="auto">
          <a:xfrm>
            <a:off x="5580112" y="4071942"/>
            <a:ext cx="2304256" cy="1733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1414714" y="3357562"/>
            <a:ext cx="19428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smtClean="0"/>
              <a:t>Extra oral view</a:t>
            </a:r>
            <a:endParaRPr lang="en-IN" sz="2000" dirty="0"/>
          </a:p>
        </p:txBody>
      </p:sp>
      <p:sp>
        <p:nvSpPr>
          <p:cNvPr id="10" name="Rectangle 9"/>
          <p:cNvSpPr/>
          <p:nvPr/>
        </p:nvSpPr>
        <p:spPr>
          <a:xfrm>
            <a:off x="5654234" y="3286124"/>
            <a:ext cx="1846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Intra oral view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1364245" y="6215082"/>
            <a:ext cx="2493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Primary impression</a:t>
            </a:r>
          </a:p>
          <a:p>
            <a:r>
              <a:rPr lang="en-IN" b="1" dirty="0" smtClean="0"/>
              <a:t>With modelling wax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780160" y="6143644"/>
            <a:ext cx="2220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Primary cast with</a:t>
            </a:r>
          </a:p>
          <a:p>
            <a:pPr algn="ctr"/>
            <a:r>
              <a:rPr lang="en-IN" b="1" dirty="0" smtClean="0"/>
              <a:t>Special tray</a:t>
            </a:r>
            <a:endParaRPr lang="en-IN" dirty="0"/>
          </a:p>
        </p:txBody>
      </p:sp>
      <p:sp>
        <p:nvSpPr>
          <p:cNvPr id="13" name="Oval 12"/>
          <p:cNvSpPr/>
          <p:nvPr/>
        </p:nvSpPr>
        <p:spPr>
          <a:xfrm>
            <a:off x="1475656" y="1916832"/>
            <a:ext cx="216024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 rot="18235744">
            <a:off x="1624883" y="1592361"/>
            <a:ext cx="373769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8393" r="21283" b="6709"/>
          <a:stretch>
            <a:fillRect/>
          </a:stretch>
        </p:blipFill>
        <p:spPr bwMode="auto">
          <a:xfrm>
            <a:off x="1043608" y="642918"/>
            <a:ext cx="2520280" cy="199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 b="10293"/>
          <a:stretch>
            <a:fillRect/>
          </a:stretch>
        </p:blipFill>
        <p:spPr bwMode="auto">
          <a:xfrm>
            <a:off x="5214942" y="714356"/>
            <a:ext cx="3022601" cy="1922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643314"/>
            <a:ext cx="3071834" cy="218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 r="12464" b="14902"/>
          <a:stretch>
            <a:fillRect/>
          </a:stretch>
        </p:blipFill>
        <p:spPr bwMode="auto">
          <a:xfrm>
            <a:off x="5286380" y="3571876"/>
            <a:ext cx="2814012" cy="22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928662" y="2786058"/>
            <a:ext cx="27248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Secondary impression</a:t>
            </a:r>
          </a:p>
          <a:p>
            <a:pPr algn="ctr"/>
            <a:r>
              <a:rPr lang="en-IN" b="1" dirty="0" smtClean="0"/>
              <a:t> with putty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857884" y="2857496"/>
            <a:ext cx="1900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Secondary cast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785786" y="5929330"/>
            <a:ext cx="2973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Feeding plate made with</a:t>
            </a:r>
          </a:p>
          <a:p>
            <a:pPr algn="ctr"/>
            <a:r>
              <a:rPr lang="en-IN" b="1" dirty="0" smtClean="0"/>
              <a:t>Thermoplastic material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5556990" y="5929330"/>
            <a:ext cx="27297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Feeding the baby with </a:t>
            </a:r>
          </a:p>
          <a:p>
            <a:pPr algn="ctr"/>
            <a:r>
              <a:rPr lang="en-IN" b="1" dirty="0" smtClean="0"/>
              <a:t>feeding plate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3174" y="214290"/>
            <a:ext cx="4278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6</a:t>
            </a:r>
            <a:r>
              <a:rPr lang="en-IN" b="1" u="sng" dirty="0" smtClean="0"/>
              <a:t>.LASER EXCISION OF MUCOCELE</a:t>
            </a:r>
            <a:endParaRPr lang="en-IN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b="11028"/>
          <a:stretch>
            <a:fillRect/>
          </a:stretch>
        </p:blipFill>
        <p:spPr bwMode="auto">
          <a:xfrm>
            <a:off x="857224" y="857232"/>
            <a:ext cx="3071834" cy="177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 b="15784"/>
          <a:stretch>
            <a:fillRect/>
          </a:stretch>
        </p:blipFill>
        <p:spPr bwMode="auto">
          <a:xfrm>
            <a:off x="5357818" y="928670"/>
            <a:ext cx="2935293" cy="170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000100" y="2928934"/>
            <a:ext cx="2756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Mucocele</a:t>
            </a:r>
            <a:r>
              <a:rPr lang="en-IN" b="1" dirty="0" smtClean="0"/>
              <a:t> on lower lip 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5214942" y="2916792"/>
            <a:ext cx="3281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Mucocele</a:t>
            </a:r>
            <a:r>
              <a:rPr lang="en-IN" b="1" dirty="0" smtClean="0"/>
              <a:t> by laser excision</a:t>
            </a:r>
            <a:endParaRPr lang="en-IN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714752"/>
            <a:ext cx="307183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3714752"/>
            <a:ext cx="289084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785786" y="6143644"/>
            <a:ext cx="3321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Immediately after excision 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6000760" y="6143644"/>
            <a:ext cx="1887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Excisied</a:t>
            </a:r>
            <a:r>
              <a:rPr lang="en-IN" b="1" dirty="0" smtClean="0"/>
              <a:t> tissue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3571900" cy="2678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b="13032"/>
          <a:stretch>
            <a:fillRect/>
          </a:stretch>
        </p:blipFill>
        <p:spPr bwMode="auto">
          <a:xfrm>
            <a:off x="5000628" y="1500174"/>
            <a:ext cx="3489337" cy="2648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85786" y="4714884"/>
            <a:ext cx="2837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Histopathology picture 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357818" y="4714884"/>
            <a:ext cx="2894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Followup</a:t>
            </a:r>
            <a:r>
              <a:rPr lang="en-IN" b="1" dirty="0" smtClean="0"/>
              <a:t> after 6 months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1604" y="214290"/>
            <a:ext cx="60722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u="sng" dirty="0"/>
              <a:t>7</a:t>
            </a:r>
            <a:r>
              <a:rPr lang="en-IN" b="1" u="sng" dirty="0" smtClean="0"/>
              <a:t>.MANAGEMENT OF SEVERELY MUTILATED TOOTH </a:t>
            </a:r>
            <a:endParaRPr lang="en-IN" dirty="0" smtClean="0"/>
          </a:p>
          <a:p>
            <a:pPr algn="ctr"/>
            <a:r>
              <a:rPr lang="en-IN" b="1" u="sng" dirty="0" smtClean="0"/>
              <a:t>BY POST AND CORE</a:t>
            </a:r>
            <a:endParaRPr lang="en-IN" dirty="0" smtClean="0"/>
          </a:p>
          <a:p>
            <a:pPr algn="ctr"/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3643306" y="1357298"/>
            <a:ext cx="2115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PRE OPERATIVE</a:t>
            </a:r>
            <a:endParaRPr lang="en-IN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b="13168"/>
          <a:stretch>
            <a:fillRect/>
          </a:stretch>
        </p:blipFill>
        <p:spPr bwMode="auto">
          <a:xfrm>
            <a:off x="857224" y="2285992"/>
            <a:ext cx="3429024" cy="229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285992"/>
            <a:ext cx="307183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785786" y="4929198"/>
            <a:ext cx="3680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Intra oral photograph showing </a:t>
            </a:r>
          </a:p>
          <a:p>
            <a:r>
              <a:rPr lang="en-IN" b="1" dirty="0" smtClean="0"/>
              <a:t>Ellis class  iv fracture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149186" y="4917056"/>
            <a:ext cx="1423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IOPA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14290"/>
            <a:ext cx="2995627" cy="276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 l="8182" t="8648"/>
          <a:stretch>
            <a:fillRect/>
          </a:stretch>
        </p:blipFill>
        <p:spPr bwMode="auto">
          <a:xfrm>
            <a:off x="1619672" y="3933056"/>
            <a:ext cx="2944369" cy="2282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500438"/>
            <a:ext cx="292895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71868" y="3000372"/>
            <a:ext cx="1783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RCT  </a:t>
            </a:r>
            <a:r>
              <a:rPr lang="en-IN" b="1" dirty="0" err="1" smtClean="0"/>
              <a:t>irt</a:t>
            </a:r>
            <a:r>
              <a:rPr lang="en-IN" b="1" dirty="0" smtClean="0"/>
              <a:t> 11,12 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825789" y="6286520"/>
            <a:ext cx="2032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Metal post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851920" y="5949280"/>
            <a:ext cx="50405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b="12020"/>
          <a:stretch>
            <a:fillRect/>
          </a:stretch>
        </p:blipFill>
        <p:spPr bwMode="auto">
          <a:xfrm>
            <a:off x="785786" y="1500174"/>
            <a:ext cx="3500462" cy="257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 b="12020"/>
          <a:stretch>
            <a:fillRect/>
          </a:stretch>
        </p:blipFill>
        <p:spPr bwMode="auto">
          <a:xfrm>
            <a:off x="5072066" y="1500174"/>
            <a:ext cx="3578220" cy="257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85786" y="4416990"/>
            <a:ext cx="3467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Core </a:t>
            </a:r>
            <a:r>
              <a:rPr lang="en-IN" b="1" dirty="0" err="1" smtClean="0"/>
              <a:t>buildup</a:t>
            </a:r>
            <a:r>
              <a:rPr lang="en-IN" b="1" dirty="0" smtClean="0"/>
              <a:t> with composite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4806811" y="4416990"/>
            <a:ext cx="4265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Post operative intra oral photograph</a:t>
            </a:r>
          </a:p>
          <a:p>
            <a:r>
              <a:rPr lang="en-IN" b="1" dirty="0" smtClean="0"/>
              <a:t>Showing PFM crown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6050" y="214290"/>
            <a:ext cx="3968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8</a:t>
            </a:r>
            <a:r>
              <a:rPr lang="en-IN" b="1" u="sng" dirty="0" smtClean="0"/>
              <a:t>.COMPOSITE WIRE SPLINTING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3500430" y="571480"/>
            <a:ext cx="2115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 smtClean="0"/>
              <a:t>PRE OPERATIVE</a:t>
            </a:r>
            <a:endParaRPr lang="en-IN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r="11560"/>
          <a:stretch>
            <a:fillRect/>
          </a:stretch>
        </p:blipFill>
        <p:spPr bwMode="auto">
          <a:xfrm rot="5400000">
            <a:off x="3609296" y="819804"/>
            <a:ext cx="185396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 b="10136"/>
          <a:stretch>
            <a:fillRect/>
          </a:stretch>
        </p:blipFill>
        <p:spPr bwMode="auto">
          <a:xfrm>
            <a:off x="357158" y="4071942"/>
            <a:ext cx="2643206" cy="1733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 b="10136"/>
          <a:stretch>
            <a:fillRect/>
          </a:stretch>
        </p:blipFill>
        <p:spPr bwMode="auto">
          <a:xfrm>
            <a:off x="3143240" y="4071942"/>
            <a:ext cx="2428892" cy="1733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 b="10869"/>
          <a:stretch>
            <a:fillRect/>
          </a:stretch>
        </p:blipFill>
        <p:spPr bwMode="auto">
          <a:xfrm>
            <a:off x="5857884" y="4071942"/>
            <a:ext cx="3071802" cy="1733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214000" y="3345420"/>
            <a:ext cx="2716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Extra oral photograph 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785786" y="6072206"/>
            <a:ext cx="4357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 smtClean="0"/>
              <a:t>Intra oral photographs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5786446" y="6072206"/>
            <a:ext cx="34142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 smtClean="0"/>
              <a:t>Arches in occlusion showing</a:t>
            </a:r>
          </a:p>
          <a:p>
            <a:pPr algn="ctr"/>
            <a:r>
              <a:rPr lang="en-IN" b="1" dirty="0" smtClean="0"/>
              <a:t>  fractured 11,21</a:t>
            </a:r>
            <a:endParaRPr lang="en-IN" dirty="0"/>
          </a:p>
        </p:txBody>
      </p:sp>
      <p:sp>
        <p:nvSpPr>
          <p:cNvPr id="11" name="Oval 10"/>
          <p:cNvSpPr/>
          <p:nvPr/>
        </p:nvSpPr>
        <p:spPr>
          <a:xfrm>
            <a:off x="3995936" y="1844824"/>
            <a:ext cx="50405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4788024" y="1844824"/>
            <a:ext cx="50405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5673" r="21995"/>
          <a:stretch>
            <a:fillRect/>
          </a:stretch>
        </p:blipFill>
        <p:spPr bwMode="auto">
          <a:xfrm>
            <a:off x="1043608" y="428604"/>
            <a:ext cx="237626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 l="11359" r="19202"/>
          <a:stretch>
            <a:fillRect/>
          </a:stretch>
        </p:blipFill>
        <p:spPr bwMode="auto">
          <a:xfrm>
            <a:off x="5580112" y="428604"/>
            <a:ext cx="223224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 b="10335"/>
          <a:stretch>
            <a:fillRect/>
          </a:stretch>
        </p:blipFill>
        <p:spPr bwMode="auto">
          <a:xfrm>
            <a:off x="2714612" y="3643314"/>
            <a:ext cx="3624263" cy="230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571604" y="6274378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Composite wire splinting done </a:t>
            </a:r>
            <a:r>
              <a:rPr lang="en-IN" b="1" dirty="0" err="1" smtClean="0"/>
              <a:t>irt</a:t>
            </a:r>
            <a:r>
              <a:rPr lang="en-IN" b="1" dirty="0" smtClean="0"/>
              <a:t> 11,12,13,21,22,23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811108" y="2845354"/>
            <a:ext cx="5507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IOPA </a:t>
            </a:r>
            <a:r>
              <a:rPr lang="en-IN" b="1" dirty="0" err="1" smtClean="0"/>
              <a:t>irt</a:t>
            </a:r>
            <a:r>
              <a:rPr lang="en-IN" b="1" dirty="0" smtClean="0"/>
              <a:t> 11 and 21 showing Ellis class ii # </a:t>
            </a:r>
            <a:r>
              <a:rPr lang="en-IN" b="1" dirty="0" err="1" smtClean="0"/>
              <a:t>irt</a:t>
            </a:r>
            <a:r>
              <a:rPr lang="en-IN" b="1" dirty="0" smtClean="0"/>
              <a:t> 11</a:t>
            </a:r>
          </a:p>
          <a:p>
            <a:pPr algn="ctr"/>
            <a:r>
              <a:rPr lang="en-IN" b="1" dirty="0" smtClean="0"/>
              <a:t>And Ellis class iii # </a:t>
            </a:r>
            <a:r>
              <a:rPr lang="en-IN" b="1" dirty="0" err="1" smtClean="0"/>
              <a:t>irt</a:t>
            </a:r>
            <a:r>
              <a:rPr lang="en-IN" b="1" dirty="0" smtClean="0"/>
              <a:t> 21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142984"/>
            <a:ext cx="2643206" cy="375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b="12284"/>
          <a:stretch>
            <a:fillRect/>
          </a:stretch>
        </p:blipFill>
        <p:spPr bwMode="auto">
          <a:xfrm>
            <a:off x="4500562" y="1357298"/>
            <a:ext cx="3792539" cy="322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14348" y="5143512"/>
            <a:ext cx="3066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RC treated tooth </a:t>
            </a:r>
            <a:r>
              <a:rPr lang="en-IN" b="1" dirty="0" err="1" smtClean="0"/>
              <a:t>irt</a:t>
            </a:r>
            <a:r>
              <a:rPr lang="en-IN" b="1" dirty="0" smtClean="0"/>
              <a:t> 11,21 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4429124" y="5143512"/>
            <a:ext cx="4071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 smtClean="0"/>
              <a:t>composite restored teeth </a:t>
            </a:r>
            <a:r>
              <a:rPr lang="en-IN" b="1" dirty="0" err="1" smtClean="0"/>
              <a:t>irt</a:t>
            </a:r>
            <a:r>
              <a:rPr lang="en-IN" b="1" dirty="0" smtClean="0"/>
              <a:t> 11 and </a:t>
            </a:r>
            <a:endParaRPr lang="en-IN" dirty="0" smtClean="0"/>
          </a:p>
          <a:p>
            <a:pPr algn="ctr"/>
            <a:r>
              <a:rPr lang="en-IN" b="1" dirty="0" smtClean="0"/>
              <a:t>polycarbonate crown cementation </a:t>
            </a:r>
            <a:r>
              <a:rPr lang="en-IN" b="1" dirty="0" err="1" smtClean="0"/>
              <a:t>irt</a:t>
            </a:r>
            <a:r>
              <a:rPr lang="en-IN" b="1" dirty="0" smtClean="0"/>
              <a:t> 21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7422" y="214290"/>
            <a:ext cx="4680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u="sng" dirty="0"/>
              <a:t>9</a:t>
            </a:r>
            <a:r>
              <a:rPr lang="en-IN" b="1" u="sng" dirty="0" smtClean="0"/>
              <a:t>.LASER EXCISION OF MYOFIBROMA </a:t>
            </a:r>
            <a:endParaRPr lang="en-IN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13127" r="3597" b="10620"/>
          <a:stretch>
            <a:fillRect/>
          </a:stretch>
        </p:blipFill>
        <p:spPr bwMode="auto">
          <a:xfrm>
            <a:off x="3059832" y="857232"/>
            <a:ext cx="3096344" cy="185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 b="11323"/>
          <a:stretch>
            <a:fillRect/>
          </a:stretch>
        </p:blipFill>
        <p:spPr bwMode="auto">
          <a:xfrm>
            <a:off x="755576" y="3429000"/>
            <a:ext cx="257176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3500438"/>
            <a:ext cx="385765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71472" y="6131502"/>
            <a:ext cx="3064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Preoperative photograph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4740066" y="6143644"/>
            <a:ext cx="2251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Preoperative OPG</a:t>
            </a:r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1475656" y="4509120"/>
            <a:ext cx="504056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2195736" y="4509120"/>
            <a:ext cx="432048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b="11333"/>
          <a:stretch>
            <a:fillRect/>
          </a:stretch>
        </p:blipFill>
        <p:spPr bwMode="auto">
          <a:xfrm>
            <a:off x="642910" y="428604"/>
            <a:ext cx="3238500" cy="228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 b="11657"/>
          <a:stretch>
            <a:fillRect/>
          </a:stretch>
        </p:blipFill>
        <p:spPr bwMode="auto">
          <a:xfrm>
            <a:off x="4857752" y="500042"/>
            <a:ext cx="3357586" cy="22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3643314"/>
            <a:ext cx="32147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00364" y="6072206"/>
            <a:ext cx="2912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err="1" smtClean="0"/>
              <a:t>Histopoathology</a:t>
            </a:r>
            <a:r>
              <a:rPr lang="en-IN" b="1" dirty="0" smtClean="0"/>
              <a:t> picture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357290" y="3000372"/>
            <a:ext cx="1835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After </a:t>
            </a:r>
            <a:r>
              <a:rPr lang="en-IN" b="1" dirty="0" err="1" smtClean="0"/>
              <a:t>exicision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715008" y="3000372"/>
            <a:ext cx="1822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Excised lesion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7287" t="7908" r="8524" b="17975"/>
          <a:stretch>
            <a:fillRect/>
          </a:stretch>
        </p:blipFill>
        <p:spPr bwMode="auto">
          <a:xfrm>
            <a:off x="755576" y="620688"/>
            <a:ext cx="295232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 t="10539" b="11702"/>
          <a:stretch>
            <a:fillRect/>
          </a:stretch>
        </p:blipFill>
        <p:spPr bwMode="auto">
          <a:xfrm>
            <a:off x="5072066" y="620688"/>
            <a:ext cx="331894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 l="3252" t="3151"/>
          <a:stretch>
            <a:fillRect/>
          </a:stretch>
        </p:blipFill>
        <p:spPr bwMode="auto">
          <a:xfrm>
            <a:off x="611560" y="3789040"/>
            <a:ext cx="3317498" cy="228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print"/>
          <a:srcRect t="5884" b="15307"/>
          <a:stretch>
            <a:fillRect/>
          </a:stretch>
        </p:blipFill>
        <p:spPr bwMode="auto">
          <a:xfrm>
            <a:off x="5072066" y="3717032"/>
            <a:ext cx="375284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714876" y="3000372"/>
            <a:ext cx="4101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Recurrence of lesion after 1 month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285720" y="6068817"/>
            <a:ext cx="4214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Excision </a:t>
            </a:r>
            <a:r>
              <a:rPr lang="en-IN" b="1" dirty="0" err="1" smtClean="0"/>
              <a:t>tumor</a:t>
            </a:r>
            <a:r>
              <a:rPr lang="en-IN" b="1" dirty="0" smtClean="0"/>
              <a:t> </a:t>
            </a:r>
            <a:r>
              <a:rPr lang="en-IN" b="1" dirty="0" err="1" smtClean="0"/>
              <a:t>enbloc</a:t>
            </a:r>
            <a:r>
              <a:rPr lang="en-IN" b="1" dirty="0" smtClean="0"/>
              <a:t> with wedge </a:t>
            </a:r>
          </a:p>
          <a:p>
            <a:pPr algn="ctr"/>
            <a:r>
              <a:rPr lang="en-IN" b="1" dirty="0" smtClean="0"/>
              <a:t>of mandible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5857884" y="6143644"/>
            <a:ext cx="2396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Post operative OPG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1000100" y="2857496"/>
            <a:ext cx="2701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Follow up after 1 week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166" y="68025"/>
            <a:ext cx="5929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u="sng" dirty="0" smtClean="0"/>
              <a:t>10.PROSTHODONTIC REHABILITATION OF A CHILD WITH ECTODERMAL DYSPLASIA 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3286116" y="1071546"/>
            <a:ext cx="2173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PRE OPERATIVE </a:t>
            </a:r>
            <a:endParaRPr lang="en-IN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214554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214554"/>
            <a:ext cx="331788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142976" y="5286388"/>
            <a:ext cx="1946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Extra oral view 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500694" y="5286388"/>
            <a:ext cx="2407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Arches in occlusion</a:t>
            </a:r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1475656" y="3501008"/>
            <a:ext cx="504056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ysClr val="windowText" lastClr="0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267744" y="3501008"/>
            <a:ext cx="57606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378621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71481"/>
            <a:ext cx="366238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500430" y="3000372"/>
            <a:ext cx="2165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knife edge ridges</a:t>
            </a:r>
            <a:endParaRPr lang="en-IN" dirty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643314"/>
            <a:ext cx="457203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214678" y="6143644"/>
            <a:ext cx="3113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Radiographic </a:t>
            </a:r>
            <a:r>
              <a:rPr lang="en-IN" b="1" dirty="0" err="1" smtClean="0"/>
              <a:t>appearence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b="9649"/>
          <a:stretch>
            <a:fillRect/>
          </a:stretch>
        </p:blipFill>
        <p:spPr bwMode="auto">
          <a:xfrm>
            <a:off x="714348" y="571480"/>
            <a:ext cx="2857520" cy="2065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71480"/>
            <a:ext cx="34829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571876"/>
            <a:ext cx="257176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714752"/>
            <a:ext cx="342902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71472" y="3000372"/>
            <a:ext cx="3035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preliminary impressions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429256" y="3000372"/>
            <a:ext cx="216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final impressions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357158" y="6143644"/>
            <a:ext cx="3421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Maxilla </a:t>
            </a:r>
            <a:r>
              <a:rPr lang="en-IN" b="1" dirty="0" err="1" smtClean="0"/>
              <a:t>mandibular</a:t>
            </a:r>
            <a:r>
              <a:rPr lang="en-IN" b="1" dirty="0" smtClean="0"/>
              <a:t> relation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5857884" y="6072206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Dentures</a:t>
            </a:r>
            <a:endParaRPr lang="en-IN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857232"/>
            <a:ext cx="357190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928670"/>
            <a:ext cx="285752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428728" y="5072074"/>
            <a:ext cx="2253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Denture insertion 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286749" y="5068685"/>
            <a:ext cx="32143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 smtClean="0"/>
              <a:t>Aesthetics and confidence </a:t>
            </a:r>
          </a:p>
          <a:p>
            <a:pPr algn="ctr"/>
            <a:r>
              <a:rPr lang="en-IN" b="1" dirty="0" smtClean="0"/>
              <a:t>restored</a:t>
            </a:r>
            <a:endParaRPr lang="en-IN" dirty="0"/>
          </a:p>
        </p:txBody>
      </p:sp>
      <p:sp>
        <p:nvSpPr>
          <p:cNvPr id="6" name="Oval 5"/>
          <p:cNvSpPr/>
          <p:nvPr/>
        </p:nvSpPr>
        <p:spPr>
          <a:xfrm>
            <a:off x="6012160" y="2564904"/>
            <a:ext cx="648072" cy="2880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7020272" y="2564904"/>
            <a:ext cx="576064" cy="2880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5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Theme5</Template>
  <TotalTime>238</TotalTime>
  <Words>415</Words>
  <Application>Microsoft Office PowerPoint</Application>
  <PresentationFormat>On-screen Show (4:3)</PresentationFormat>
  <Paragraphs>118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Theme5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sangaraksha</dc:creator>
  <cp:lastModifiedBy>Windows User</cp:lastModifiedBy>
  <cp:revision>11</cp:revision>
  <dcterms:created xsi:type="dcterms:W3CDTF">2021-07-26T12:40:27Z</dcterms:created>
  <dcterms:modified xsi:type="dcterms:W3CDTF">2021-08-04T09:56:44Z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1774632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